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25"/>
  </p:notesMasterIdLst>
  <p:sldIdLst>
    <p:sldId id="270" r:id="rId3"/>
    <p:sldId id="271" r:id="rId4"/>
    <p:sldId id="272" r:id="rId5"/>
    <p:sldId id="260" r:id="rId6"/>
    <p:sldId id="261" r:id="rId7"/>
    <p:sldId id="263" r:id="rId8"/>
    <p:sldId id="264" r:id="rId9"/>
    <p:sldId id="283" r:id="rId10"/>
    <p:sldId id="274" r:id="rId11"/>
    <p:sldId id="266" r:id="rId12"/>
    <p:sldId id="262" r:id="rId13"/>
    <p:sldId id="265" r:id="rId14"/>
    <p:sldId id="268" r:id="rId15"/>
    <p:sldId id="267" r:id="rId16"/>
    <p:sldId id="285" r:id="rId17"/>
    <p:sldId id="275" r:id="rId18"/>
    <p:sldId id="281" r:id="rId19"/>
    <p:sldId id="273" r:id="rId20"/>
    <p:sldId id="286" r:id="rId21"/>
    <p:sldId id="278" r:id="rId22"/>
    <p:sldId id="28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FBAA38"/>
    <a:srgbClr val="31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02513F-30A1-428C-A93D-C6D186886722}" v="2" dt="2020-01-20T11:02:10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81260"/>
  </p:normalViewPr>
  <p:slideViewPr>
    <p:cSldViewPr>
      <p:cViewPr varScale="1">
        <p:scale>
          <a:sx n="90" d="100"/>
          <a:sy n="90" d="100"/>
        </p:scale>
        <p:origin x="167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309B-DE66-4273-AD28-E83AF5E6BCAC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F1224-7D85-4E4C-A3A2-8FCF2891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0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6cb0d7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f6cb0d7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f6cb0d76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f6cb0d76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6cb0d76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6cb0d76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6cb0d7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f6cb0d7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Depending on the amount of work your school has done on social action, you may need to elaborate a bit further on the ‘doing’ part – how can you make a difference, what can you actually do? How is this part of the empathy skill?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79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Share the activities that will be taking place on Empathy Day (AND beyond as appropriate) across the school/ in different classes (these might be organised into the three categories of Read, Connect, Do if appropriate or in another format of your choosing).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could share examples of activities taking place in other schools on Empathy Day to create a sense of solidarity/ shared activity; you could even buddy with one other school in particular and video link with them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47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6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E78B2-9424-4BEF-84C9-3FCDA308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35AE-21BF-4174-BF95-5183F22D74BE}" type="datetimeFigureOut">
              <a:rPr lang="en-US" smtClean="0"/>
              <a:t>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C3EF2-C8FD-40D5-B96B-90FBD00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8D219-2706-4BAE-8722-ACAFBCFB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049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F50-0ADE-4D1B-936A-EF66DE99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91B1-9792-40CC-B7B0-15C33987D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DA04C-D99F-402A-AE1F-5B3C0469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35AE-21BF-4174-BF95-5183F22D74BE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D9B44-8AB2-4EAA-A38F-27D095D1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4482B-1EEC-4B14-B192-A6BBD61C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366890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9E08-7DE0-4862-9A50-FDDE5E7E7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E640C-F297-4B0F-A51C-C965AD856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60A9A-575A-41F6-88BD-3BA481EE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E737-F5DD-44F4-9325-A769A6265AB2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1F63E-77F2-47FA-B98D-1CED06D9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9D259-6F28-47FD-972A-CA381C4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2196E-48B1-4FBB-83D5-168DA182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9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41CE-3DAD-43DD-8055-70CBC6AB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DCD66-FC73-486F-80A4-8983848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E737-F5DD-44F4-9325-A769A6265AB2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19A36-1E65-4CAC-9785-F7167F10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2DF15-8401-4FD0-A8EC-5DC3784F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2196E-48B1-4FBB-83D5-168DA182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8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842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796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2170C-DBCA-420A-891A-838B3AC1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E737-F5DD-44F4-9325-A769A6265AB2}" type="datetimeFigureOut">
              <a:rPr lang="en-US" smtClean="0"/>
              <a:t>1/20/20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A6E86-72AC-405D-BC82-54B3BA0C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1C26E-6C80-4E2A-9AFC-586B2033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2196E-48B1-4FBB-83D5-168DA182E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2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F50-0ADE-4D1B-936A-EF66DE99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91B1-9792-40CC-B7B0-15C33987D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DA04C-D99F-402A-AE1F-5B3C0469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35AE-21BF-4174-BF95-5183F22D74BE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D9B44-8AB2-4EAA-A38F-27D095D1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4482B-1EEC-4B14-B192-A6BBD61C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2437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6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6734-F2A0-4CC7-83B1-4DDF388D8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E1C44-13CA-420E-8CE7-7A4FEC7E5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35FD7-6775-477C-AEAC-2A3912F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35AE-21BF-4174-BF95-5183F22D74BE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F96C-242A-40BD-8505-5413663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249E-325E-468C-9734-B987070E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18530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31A9E0"/>
            </a:gs>
            <a:gs pos="75000">
              <a:srgbClr val="31A9E0">
                <a:alpha val="50000"/>
              </a:srgbClr>
            </a:gs>
            <a:gs pos="50000">
              <a:srgbClr val="65BFE8">
                <a:alpha val="75000"/>
              </a:srgbClr>
            </a:gs>
            <a:gs pos="25000">
              <a:srgbClr val="31A9E0">
                <a:alpha val="90000"/>
                <a:lumMod val="100000"/>
              </a:srgbClr>
            </a:gs>
            <a:gs pos="100000">
              <a:srgbClr val="31A9E0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1720" y="46686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Header text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636912"/>
            <a:ext cx="8229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812"/>
            <a:ext cx="2117703" cy="2049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87" y1="12632" x2="3687" y2="12632"/>
                        <a14:foregroundMark x1="33228" y1="28158" x2="33228" y2="28158"/>
                        <a14:foregroundMark x1="43031" y1="45789" x2="43031" y2="45789"/>
                        <a14:foregroundMark x1="47257" y1="29211" x2="47257" y2="29211"/>
                        <a14:foregroundMark x1="56969" y1="27105" x2="56969" y2="27105"/>
                        <a14:foregroundMark x1="63939" y1="28684" x2="63939" y2="28684"/>
                        <a14:foregroundMark x1="75225" y1="12105" x2="75225" y2="12105"/>
                        <a14:foregroundMark x1="87230" y1="26579" x2="87230" y2="26579"/>
                        <a14:foregroundMark x1="93031" y1="21579" x2="93031" y2="21579"/>
                        <a14:foregroundMark x1="99101" y1="36842" x2="99101" y2="36842"/>
                        <a14:foregroundMark x1="98786" y1="59737" x2="98786" y2="59737"/>
                        <a14:foregroundMark x1="93031" y1="62895" x2="93031" y2="62895"/>
                        <a14:foregroundMark x1="86241" y1="70000" x2="86241" y2="70000"/>
                        <a14:foregroundMark x1="83138" y1="60263" x2="83138" y2="60263"/>
                        <a14:foregroundMark x1="77338" y1="70000" x2="77338" y2="70000"/>
                        <a14:foregroundMark x1="74595" y1="71053" x2="74595" y2="71053"/>
                        <a14:foregroundMark x1="75585" y1="58158" x2="75585" y2="58158"/>
                        <a14:foregroundMark x1="75315" y1="44737" x2="75315" y2="44737"/>
                        <a14:foregroundMark x1="75135" y1="38421" x2="75135" y2="38421"/>
                        <a14:foregroundMark x1="75135" y1="31842" x2="75135" y2="31842"/>
                        <a14:foregroundMark x1="75225" y1="24474" x2="75225" y2="24474"/>
                        <a14:foregroundMark x1="76169" y1="11053" x2="76169" y2="11053"/>
                        <a14:foregroundMark x1="77608" y1="9211" x2="77608" y2="9211"/>
                        <a14:foregroundMark x1="73291" y1="9737" x2="73291" y2="9737"/>
                        <a14:foregroundMark x1="79541" y1="70526" x2="79541" y2="70526"/>
                        <a14:foregroundMark x1="80441" y1="62368" x2="80441" y2="62368"/>
                        <a14:foregroundMark x1="80845" y1="56053" x2="80845" y2="56053"/>
                        <a14:foregroundMark x1="86960" y1="49474" x2="86960" y2="49474"/>
                        <a14:foregroundMark x1="88714" y1="37368" x2="88714" y2="37368"/>
                        <a14:foregroundMark x1="84487" y1="29737" x2="84487" y2="29737"/>
                        <a14:foregroundMark x1="88894" y1="67368" x2="88894" y2="67368"/>
                        <a14:foregroundMark x1="90737" y1="71579" x2="90737" y2="71579"/>
                        <a14:foregroundMark x1="91277" y1="71053" x2="91277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345675"/>
            <a:ext cx="211836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rgbClr val="1F497D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FBAA3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31A9E0"/>
            </a:gs>
            <a:gs pos="75000">
              <a:srgbClr val="31A9E0">
                <a:alpha val="50000"/>
              </a:srgbClr>
            </a:gs>
            <a:gs pos="50000">
              <a:srgbClr val="65BFE8">
                <a:alpha val="75000"/>
              </a:srgbClr>
            </a:gs>
            <a:gs pos="25000">
              <a:srgbClr val="31A9E0">
                <a:alpha val="90000"/>
                <a:lumMod val="100000"/>
              </a:srgbClr>
            </a:gs>
            <a:gs pos="100000">
              <a:srgbClr val="31A9E0">
                <a:alpha val="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1720" y="466868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Header text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636912"/>
            <a:ext cx="8229600" cy="21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812"/>
            <a:ext cx="2117703" cy="2049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87" y1="12632" x2="3687" y2="12632"/>
                        <a14:foregroundMark x1="33228" y1="28158" x2="33228" y2="28158"/>
                        <a14:foregroundMark x1="43031" y1="45789" x2="43031" y2="45789"/>
                        <a14:foregroundMark x1="47257" y1="29211" x2="47257" y2="29211"/>
                        <a14:foregroundMark x1="56969" y1="27105" x2="56969" y2="27105"/>
                        <a14:foregroundMark x1="63939" y1="28684" x2="63939" y2="28684"/>
                        <a14:foregroundMark x1="75225" y1="12105" x2="75225" y2="12105"/>
                        <a14:foregroundMark x1="87230" y1="26579" x2="87230" y2="26579"/>
                        <a14:foregroundMark x1="93031" y1="21579" x2="93031" y2="21579"/>
                        <a14:foregroundMark x1="99101" y1="36842" x2="99101" y2="36842"/>
                        <a14:foregroundMark x1="98786" y1="59737" x2="98786" y2="59737"/>
                        <a14:foregroundMark x1="93031" y1="62895" x2="93031" y2="62895"/>
                        <a14:foregroundMark x1="86241" y1="70000" x2="86241" y2="70000"/>
                        <a14:foregroundMark x1="83138" y1="60263" x2="83138" y2="60263"/>
                        <a14:foregroundMark x1="77338" y1="70000" x2="77338" y2="70000"/>
                        <a14:foregroundMark x1="74595" y1="71053" x2="74595" y2="71053"/>
                        <a14:foregroundMark x1="75585" y1="58158" x2="75585" y2="58158"/>
                        <a14:foregroundMark x1="75315" y1="44737" x2="75315" y2="44737"/>
                        <a14:foregroundMark x1="75135" y1="38421" x2="75135" y2="38421"/>
                        <a14:foregroundMark x1="75135" y1="31842" x2="75135" y2="31842"/>
                        <a14:foregroundMark x1="75225" y1="24474" x2="75225" y2="24474"/>
                        <a14:foregroundMark x1="76169" y1="11053" x2="76169" y2="11053"/>
                        <a14:foregroundMark x1="77608" y1="9211" x2="77608" y2="9211"/>
                        <a14:foregroundMark x1="73291" y1="9737" x2="73291" y2="9737"/>
                        <a14:foregroundMark x1="79541" y1="70526" x2="79541" y2="70526"/>
                        <a14:foregroundMark x1="80441" y1="62368" x2="80441" y2="62368"/>
                        <a14:foregroundMark x1="80845" y1="56053" x2="80845" y2="56053"/>
                        <a14:foregroundMark x1="86960" y1="49474" x2="86960" y2="49474"/>
                        <a14:foregroundMark x1="88714" y1="37368" x2="88714" y2="37368"/>
                        <a14:foregroundMark x1="84487" y1="29737" x2="84487" y2="29737"/>
                        <a14:foregroundMark x1="88894" y1="67368" x2="88894" y2="67368"/>
                        <a14:foregroundMark x1="90737" y1="71579" x2="90737" y2="71579"/>
                        <a14:foregroundMark x1="91277" y1="71053" x2="91277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345675"/>
            <a:ext cx="211836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rgbClr val="1F497D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FBAA3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9_1Rt1R4xb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9_1Rt1R4xb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C4C34A-D282-4BC6-AA8B-63EFC80FD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511" y="1988840"/>
            <a:ext cx="6858000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Assembly 1: Introduction to empathy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C57EA-9F1D-42DD-ABB5-4BCAE00B7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2AFBA8-B915-44C9-991A-225422BD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991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Insert picture of previous assembly gathering (rotated 180 degrees) – see script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FAA9A-E6ED-4ECD-8682-AAACBB0AD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4;p13">
            <a:extLst>
              <a:ext uri="{FF2B5EF4-FFF2-40B4-BE49-F238E27FC236}">
                <a16:creationId xmlns:a16="http://schemas.microsoft.com/office/drawing/2014/main" id="{C1127BFB-3BD7-467D-9EEA-1FE927EC65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1840" y="822440"/>
            <a:ext cx="41441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FD3219-6E69-4034-A8B1-2311CAEE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" y="2897104"/>
            <a:ext cx="240084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do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see?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04B62-2B71-44B9-B8E5-0C593C06F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0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aft bat book cover">
            <a:extLst>
              <a:ext uri="{FF2B5EF4-FFF2-40B4-BE49-F238E27FC236}">
                <a16:creationId xmlns:a16="http://schemas.microsoft.com/office/drawing/2014/main" id="{487E5BBE-E893-4E62-812B-27FFFDCD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4099237" cy="47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972B1-4385-474E-AFFC-42AE526F3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E480-6311-4D76-94E7-17432F84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340768"/>
            <a:ext cx="6858000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Assembly 3: From empathy into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23369-7D29-4985-83B3-E0EB664C5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6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2345-C590-4491-869B-5B83AC511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84521-135F-400C-A365-8BE417F2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619" y="188640"/>
            <a:ext cx="5616624" cy="6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5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0E3C4-1626-4E67-971D-0F3F92BE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0"/>
            <a:ext cx="38576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7BE76-F4AE-4FF9-839C-D1D37B358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E480-6311-4D76-94E7-17432F84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1555034"/>
            <a:ext cx="6858000" cy="2387600"/>
          </a:xfrm>
        </p:spPr>
        <p:txBody>
          <a:bodyPr>
            <a:normAutofit/>
          </a:bodyPr>
          <a:lstStyle/>
          <a:p>
            <a:r>
              <a:rPr lang="en-US" b="1" dirty="0"/>
              <a:t>Assembly 4:  Empathy Day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D00D9-6AD7-4523-9521-4DB0A57EA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26D55-1C45-4975-AC2B-26DAC4DF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02" y="1196752"/>
            <a:ext cx="4572796" cy="45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7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F820-A0AB-4735-A71B-ED7E120B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663596"/>
            <a:ext cx="5976664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Empathy Day 9 June 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F45B-6D4F-45AF-9319-77F8D859A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2019468"/>
            <a:ext cx="8110330" cy="81761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 Day is all about </a:t>
            </a:r>
            <a:r>
              <a:rPr lang="en-US" sz="128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empathy</a:t>
            </a:r>
            <a:r>
              <a:rPr lang="en-US" sz="1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helping us understand each other better.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31167-59AA-47C1-A12C-E299FEE9C5F5}"/>
              </a:ext>
            </a:extLst>
          </p:cNvPr>
          <p:cNvSpPr txBox="1"/>
          <p:nvPr/>
        </p:nvSpPr>
        <p:spPr>
          <a:xfrm>
            <a:off x="2500707" y="3774229"/>
            <a:ext cx="6643293" cy="263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also a day to:</a:t>
            </a:r>
          </a:p>
          <a:p>
            <a:pPr marL="854075" lvl="1" indent="-457200">
              <a:lnSpc>
                <a:spcPct val="120000"/>
              </a:lnSpc>
              <a:buFont typeface="+mj-lt"/>
              <a:buAutoNum type="arabicPeriod"/>
              <a:tabLst>
                <a:tab pos="573088" algn="l"/>
              </a:tabLst>
            </a:pPr>
            <a:r>
              <a:rPr lang="en-US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the empathy-building steps we’ve taken so far</a:t>
            </a:r>
          </a:p>
          <a:p>
            <a:pPr marL="854075" lvl="1" indent="-457200">
              <a:lnSpc>
                <a:spcPct val="120000"/>
              </a:lnSpc>
              <a:buFont typeface="+mj-lt"/>
              <a:buAutoNum type="arabicPeriod"/>
              <a:tabLst>
                <a:tab pos="573088" algn="l"/>
              </a:tabLst>
            </a:pPr>
            <a:r>
              <a:rPr lang="en-US" sz="28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the next steps on our empathy journey</a:t>
            </a:r>
          </a:p>
        </p:txBody>
      </p:sp>
      <p:pic>
        <p:nvPicPr>
          <p:cNvPr id="2050" name="Picture 2" descr="Image result for focus on empathy">
            <a:extLst>
              <a:ext uri="{FF2B5EF4-FFF2-40B4-BE49-F238E27FC236}">
                <a16:creationId xmlns:a16="http://schemas.microsoft.com/office/drawing/2014/main" id="{46485C85-75DE-4CE3-9EFA-EDE447EA5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16233" r="4551" b="15903"/>
          <a:stretch/>
        </p:blipFill>
        <p:spPr bwMode="auto">
          <a:xfrm>
            <a:off x="139596" y="4365104"/>
            <a:ext cx="2313830" cy="173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7391B-9CAB-45CF-B921-2A13C1C18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74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48C3E-F8D7-4549-A46A-3D4EE2836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1F497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 examples of children’s work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92496-C9C0-47D4-B821-3ED7063E7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Mark Ruffalo and Murray talk about the word &quot;Empathy&quot;. &#10; &#10;If you're watching videos with your preschooler and would like to do so in a safe, child-friendly environment, please join us at http://www.sesamestreet.org &#10; &#10; &#10;Sesame Street is a production of Sesame Workshop, a nonprofit educational organization which also produces Pinky Dinky Doo, The Electric Company, and other programs for children around the world." title="Sesame Street: Mark Ruffalo: Empath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848" y="1844824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1856-6EA5-4596-B9B9-911C19BC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255862"/>
            <a:ext cx="6454140" cy="994172"/>
          </a:xfrm>
        </p:spPr>
        <p:txBody>
          <a:bodyPr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is empathy?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4ADCE-989A-4B4C-A5CB-44D1A6E72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1AC9A-0E32-E24A-95EC-4D08A992DF9E}"/>
              </a:ext>
            </a:extLst>
          </p:cNvPr>
          <p:cNvSpPr txBox="1"/>
          <p:nvPr/>
        </p:nvSpPr>
        <p:spPr>
          <a:xfrm>
            <a:off x="323528" y="580526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https://www.youtube.com/watch?v=9_1Rt1R4xbM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74199-F22D-468A-9980-C829633B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466867"/>
            <a:ext cx="6635080" cy="17596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 Empathy Day (and beyond) we want everyone to…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AE689-47F4-4A30-ACEF-4E66FD9D3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36911"/>
            <a:ext cx="8119814" cy="3456385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stories and book characters build our real-life empathy</a:t>
            </a:r>
          </a:p>
          <a:p>
            <a:r>
              <a:rPr lang="en-US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practice listening 100% to make new connections with people</a:t>
            </a:r>
          </a:p>
          <a:p>
            <a:r>
              <a:rPr lang="en-US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put empathy into action, in your home and your community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8B7CB-E2F6-4E06-BBC1-EE502E937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8327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1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899D0-37C7-514D-9907-6B91C752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40960" cy="61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019D9-0F4C-4432-9B2B-715583DCC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118800"/>
              </p:ext>
            </p:extLst>
          </p:nvPr>
        </p:nvGraphicFramePr>
        <p:xfrm>
          <a:off x="413468" y="1922725"/>
          <a:ext cx="8317065" cy="4045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355">
                  <a:extLst>
                    <a:ext uri="{9D8B030D-6E8A-4147-A177-3AD203B41FA5}">
                      <a16:colId xmlns:a16="http://schemas.microsoft.com/office/drawing/2014/main" val="570148502"/>
                    </a:ext>
                  </a:extLst>
                </a:gridCol>
                <a:gridCol w="2772355">
                  <a:extLst>
                    <a:ext uri="{9D8B030D-6E8A-4147-A177-3AD203B41FA5}">
                      <a16:colId xmlns:a16="http://schemas.microsoft.com/office/drawing/2014/main" val="1169461712"/>
                    </a:ext>
                  </a:extLst>
                </a:gridCol>
                <a:gridCol w="2772355">
                  <a:extLst>
                    <a:ext uri="{9D8B030D-6E8A-4147-A177-3AD203B41FA5}">
                      <a16:colId xmlns:a16="http://schemas.microsoft.com/office/drawing/2014/main" val="2345314054"/>
                    </a:ext>
                  </a:extLst>
                </a:gridCol>
              </a:tblGrid>
              <a:tr h="714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/>
                        <a:t>Read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It builds real life empathy</a:t>
                      </a:r>
                    </a:p>
                  </a:txBody>
                  <a:tcPr anchor="ctr">
                    <a:solidFill>
                      <a:srgbClr val="CA1C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/>
                        <a:t>Connect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Practice listening 100%</a:t>
                      </a:r>
                    </a:p>
                  </a:txBody>
                  <a:tcPr anchor="ctr">
                    <a:solidFill>
                      <a:srgbClr val="D438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/>
                        <a:t>Act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Put empathy into action</a:t>
                      </a:r>
                    </a:p>
                  </a:txBody>
                  <a:tcPr anchor="ctr">
                    <a:solidFill>
                      <a:srgbClr val="F477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308487"/>
                  </a:ext>
                </a:extLst>
              </a:tr>
              <a:tr h="7865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A1C83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D4382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4772D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96096"/>
                  </a:ext>
                </a:extLst>
              </a:tr>
              <a:tr h="72345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A1C83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D4382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4772D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116273"/>
                  </a:ext>
                </a:extLst>
              </a:tr>
              <a:tr h="60691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A1C83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D4382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4772D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090613"/>
                  </a:ext>
                </a:extLst>
              </a:tr>
              <a:tr h="60691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A1C83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D4382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4772D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887518"/>
                  </a:ext>
                </a:extLst>
              </a:tr>
              <a:tr h="60691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A1C83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D4382B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4772D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13740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9D0F512-60F5-4EA2-97A8-3A768488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7" y="764704"/>
            <a:ext cx="6948264" cy="791631"/>
          </a:xfrm>
        </p:spPr>
        <p:txBody>
          <a:bodyPr>
            <a:normAutofit/>
          </a:bodyPr>
          <a:lstStyle/>
          <a:p>
            <a:r>
              <a:rPr lang="en-US" dirty="0"/>
              <a:t>What we will be doing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EA67B-277D-4244-B58C-B73D550C3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5611"/>
            <a:ext cx="1513919" cy="15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203848" y="764704"/>
            <a:ext cx="4536504" cy="16561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" sz="3600" b="1" dirty="0">
                <a:latin typeface="Arial Black" panose="020B0604020202020204" pitchFamily="34" charset="0"/>
                <a:ea typeface="Century Gothic"/>
                <a:cs typeface="Arial Black" panose="020B0604020202020204" pitchFamily="34" charset="0"/>
                <a:sym typeface="Century Gothic"/>
              </a:rPr>
              <a:t>There are three parts to empathy  </a:t>
            </a:r>
            <a:endParaRPr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8200" y="2852935"/>
            <a:ext cx="8584100" cy="27742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527048" indent="-457200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Experiencing for yourself how other people are feeling </a:t>
            </a:r>
            <a:endParaRPr sz="3000" b="1" dirty="0">
              <a:solidFill>
                <a:srgbClr val="1F497D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527048" indent="-457200"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GB" sz="3000" b="1" u="sng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W</a:t>
            </a:r>
            <a:r>
              <a:rPr lang="en" sz="3000" b="1" u="sng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orking out 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why</a:t>
            </a:r>
            <a:r>
              <a:rPr lang="en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people </a:t>
            </a:r>
            <a:r>
              <a:rPr lang="en-GB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are </a:t>
            </a:r>
            <a:r>
              <a:rPr lang="en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thinking and feeling 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the way they are</a:t>
            </a:r>
            <a:endParaRPr sz="3000" b="1" dirty="0">
              <a:solidFill>
                <a:srgbClr val="1F497D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527048" indent="-457200">
              <a:spcBef>
                <a:spcPts val="1000"/>
              </a:spcBef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" sz="3000" b="1" dirty="0">
                <a:solidFill>
                  <a:srgbClr val="1F497D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Doing something about what we have discovered </a:t>
            </a:r>
            <a:endParaRPr sz="3000" b="1" dirty="0">
              <a:solidFill>
                <a:srgbClr val="1F497D"/>
              </a:solidFill>
              <a:latin typeface="Arial" panose="020B0604020202020204" pitchFamily="34" charset="0"/>
              <a:ea typeface="Century Gothic"/>
              <a:cs typeface="Arial" panose="020B0604020202020204" pitchFamily="34" charset="0"/>
              <a:sym typeface="Century Gothic"/>
            </a:endParaRPr>
          </a:p>
          <a:p>
            <a:pPr marL="0" indent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E4D63-845C-4AB6-ACA5-BFABA753F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" sz="36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Stories!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4426" y="1028750"/>
            <a:ext cx="4800501" cy="480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D79B6-6CBE-4304-BFD9-77B77C7B4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251520" y="2636912"/>
            <a:ext cx="6354126" cy="9941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" sz="36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Stories!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842AB-E876-4D34-A006-4745032FE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891"/>
            <a:ext cx="1513919" cy="1513919"/>
          </a:xfrm>
          <a:prstGeom prst="rect">
            <a:avLst/>
          </a:prstGeom>
        </p:spPr>
      </p:pic>
      <p:pic>
        <p:nvPicPr>
          <p:cNvPr id="3" name="Picture 2" descr="A picture containing building, many, covered, photo&#10;&#10;Description automatically generated">
            <a:extLst>
              <a:ext uri="{FF2B5EF4-FFF2-40B4-BE49-F238E27FC236}">
                <a16:creationId xmlns:a16="http://schemas.microsoft.com/office/drawing/2014/main" id="{45889FED-615A-41F3-B29C-8C10A0646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79" y="22312"/>
            <a:ext cx="6813376" cy="68133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2AAE0-63A6-4C75-A0DD-E8C05BD9F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A043991-5EB9-477C-9FEA-03F7C3F48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83" y="-27384"/>
            <a:ext cx="6593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02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ABE43A-0F59-473C-B793-BBA77050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284" y="5013176"/>
            <a:ext cx="57245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 do not like books anymore!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2A716-8AE9-4387-B36B-C564634B00A0}"/>
              </a:ext>
            </a:extLst>
          </p:cNvPr>
          <p:cNvSpPr txBox="1"/>
          <p:nvPr/>
        </p:nvSpPr>
        <p:spPr>
          <a:xfrm>
            <a:off x="2411760" y="249289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Show image of this page.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F7915-C656-4F52-A837-1B6527B09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" y="188640"/>
            <a:ext cx="1945967" cy="1945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A2BE09-885F-4736-A741-724627D9D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84" y="963602"/>
            <a:ext cx="6818692" cy="38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0E05B-B2CC-44EB-919A-5CF9654CC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CE25CC4-7D66-4639-B616-026574AAF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477">
            <a:off x="824698" y="3157892"/>
            <a:ext cx="1817642" cy="3038121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07F0DDB-8C8D-4854-B2DC-8D89A3BA1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5999" y="1471360"/>
            <a:ext cx="6847858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7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01F96-3EC2-48ED-8D89-F58AD5D80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1700808"/>
            <a:ext cx="6858000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Assembly 2: Perspective-taking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04EF9-4EFD-46A3-A275-3FDCFC083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945967" cy="19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4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mpathyLab">
      <a:dk1>
        <a:srgbClr val="31A9E0"/>
      </a:dk1>
      <a:lt1>
        <a:sysClr val="window" lastClr="FFFFFF"/>
      </a:lt1>
      <a:dk2>
        <a:srgbClr val="FBAA38"/>
      </a:dk2>
      <a:lt2>
        <a:srgbClr val="EEECE1"/>
      </a:lt2>
      <a:accent1>
        <a:srgbClr val="F27FA7"/>
      </a:accent1>
      <a:accent2>
        <a:srgbClr val="CA1C83"/>
      </a:accent2>
      <a:accent3>
        <a:srgbClr val="D4382B"/>
      </a:accent3>
      <a:accent4>
        <a:srgbClr val="F7EF3C"/>
      </a:accent4>
      <a:accent5>
        <a:srgbClr val="B4CF34"/>
      </a:accent5>
      <a:accent6>
        <a:srgbClr val="69BA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mpathyLab">
      <a:dk1>
        <a:srgbClr val="31A9E0"/>
      </a:dk1>
      <a:lt1>
        <a:sysClr val="window" lastClr="FFFFFF"/>
      </a:lt1>
      <a:dk2>
        <a:srgbClr val="FBAA38"/>
      </a:dk2>
      <a:lt2>
        <a:srgbClr val="EEECE1"/>
      </a:lt2>
      <a:accent1>
        <a:srgbClr val="F27FA7"/>
      </a:accent1>
      <a:accent2>
        <a:srgbClr val="CA1C83"/>
      </a:accent2>
      <a:accent3>
        <a:srgbClr val="D4382B"/>
      </a:accent3>
      <a:accent4>
        <a:srgbClr val="F7EF3C"/>
      </a:accent4>
      <a:accent5>
        <a:srgbClr val="B4CF34"/>
      </a:accent5>
      <a:accent6>
        <a:srgbClr val="69BA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366</Words>
  <Application>Microsoft Macintosh PowerPoint</Application>
  <PresentationFormat>On-screen Show (4:3)</PresentationFormat>
  <Paragraphs>36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Century Gothic</vt:lpstr>
      <vt:lpstr>Office Theme</vt:lpstr>
      <vt:lpstr>1_Office Theme</vt:lpstr>
      <vt:lpstr>Assembly 1: Introduction to empathy</vt:lpstr>
      <vt:lpstr>What is empathy?</vt:lpstr>
      <vt:lpstr>There are three parts to empathy  </vt:lpstr>
      <vt:lpstr>Stories!</vt:lpstr>
      <vt:lpstr>Stories!</vt:lpstr>
      <vt:lpstr>PowerPoint Presentation</vt:lpstr>
      <vt:lpstr>I do not like books anymore!</vt:lpstr>
      <vt:lpstr>PowerPoint Presentation</vt:lpstr>
      <vt:lpstr>Assembly 2: Perspective-taking</vt:lpstr>
      <vt:lpstr>Insert picture of previous assembly gathering (rotated 180 degrees) – see script</vt:lpstr>
      <vt:lpstr>What do you see?</vt:lpstr>
      <vt:lpstr>PowerPoint Presentation</vt:lpstr>
      <vt:lpstr>Assembly 3: From empathy into action</vt:lpstr>
      <vt:lpstr>PowerPoint Presentation</vt:lpstr>
      <vt:lpstr>PowerPoint Presentation</vt:lpstr>
      <vt:lpstr>Assembly 4:  Empathy Day</vt:lpstr>
      <vt:lpstr>PowerPoint Presentation</vt:lpstr>
      <vt:lpstr>Empathy Day 9 June 2020</vt:lpstr>
      <vt:lpstr>PowerPoint Presentation</vt:lpstr>
      <vt:lpstr>On Empathy Day (and beyond) we want everyone to… </vt:lpstr>
      <vt:lpstr>PowerPoint Presentation</vt:lpstr>
      <vt:lpstr>What we will be doing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Scott</dc:creator>
  <cp:lastModifiedBy>Laura Scott</cp:lastModifiedBy>
  <cp:revision>17</cp:revision>
  <dcterms:created xsi:type="dcterms:W3CDTF">2019-01-17T09:10:48Z</dcterms:created>
  <dcterms:modified xsi:type="dcterms:W3CDTF">2020-01-20T11:44:00Z</dcterms:modified>
</cp:coreProperties>
</file>